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44" r:id="rId2"/>
    <p:sldId id="345" r:id="rId3"/>
    <p:sldId id="346" r:id="rId4"/>
    <p:sldId id="347" r:id="rId5"/>
    <p:sldId id="348" r:id="rId6"/>
    <p:sldId id="349" r:id="rId7"/>
    <p:sldId id="350" r:id="rId8"/>
    <p:sldId id="351" r:id="rId9"/>
    <p:sldId id="352" r:id="rId10"/>
    <p:sldId id="353" r:id="rId11"/>
    <p:sldId id="354" r:id="rId12"/>
    <p:sldId id="355" r:id="rId13"/>
    <p:sldId id="356" r:id="rId14"/>
    <p:sldId id="357" r:id="rId15"/>
    <p:sldId id="359" r:id="rId16"/>
    <p:sldId id="360" r:id="rId17"/>
    <p:sldId id="361" r:id="rId18"/>
    <p:sldId id="362" r:id="rId19"/>
    <p:sldId id="363" r:id="rId20"/>
    <p:sldId id="365" r:id="rId21"/>
    <p:sldId id="364" r:id="rId22"/>
  </p:sldIdLst>
  <p:sldSz cx="9144000" cy="6858000" type="screen4x3"/>
  <p:notesSz cx="6858000" cy="9144000"/>
  <p:defaultTextStyle>
    <a:defPPr>
      <a:defRPr lang="es-B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013" autoAdjust="0"/>
    <p:restoredTop sz="94660"/>
  </p:normalViewPr>
  <p:slideViewPr>
    <p:cSldViewPr>
      <p:cViewPr varScale="1">
        <p:scale>
          <a:sx n="72" d="100"/>
          <a:sy n="72" d="100"/>
        </p:scale>
        <p:origin x="-109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3474A01A-A467-4BDB-AFBB-AB85731CA5C4}" type="datetimeFigureOut">
              <a:rPr lang="es-BO" smtClean="0"/>
              <a:pPr/>
              <a:t>21/03/2011</a:t>
            </a:fld>
            <a:endParaRPr lang="es-BO"/>
          </a:p>
        </p:txBody>
      </p:sp>
      <p:sp>
        <p:nvSpPr>
          <p:cNvPr id="17" name="16 Marcador de pie de página"/>
          <p:cNvSpPr>
            <a:spLocks noGrp="1"/>
          </p:cNvSpPr>
          <p:nvPr>
            <p:ph type="ftr" sz="quarter" idx="11"/>
          </p:nvPr>
        </p:nvSpPr>
        <p:spPr/>
        <p:txBody>
          <a:bodyPr/>
          <a:lstStyle>
            <a:extLst/>
          </a:lstStyle>
          <a:p>
            <a:endParaRPr lang="es-BO"/>
          </a:p>
        </p:txBody>
      </p:sp>
      <p:sp>
        <p:nvSpPr>
          <p:cNvPr id="29" name="28 Marcador de número de diapositiva"/>
          <p:cNvSpPr>
            <a:spLocks noGrp="1"/>
          </p:cNvSpPr>
          <p:nvPr>
            <p:ph type="sldNum" sz="quarter" idx="12"/>
          </p:nvPr>
        </p:nvSpPr>
        <p:spPr/>
        <p:txBody>
          <a:bodyPr/>
          <a:lstStyle>
            <a:extLst/>
          </a:lstStyle>
          <a:p>
            <a:fld id="{E0227015-1624-473A-B927-BE85A262AC85}" type="slidenum">
              <a:rPr lang="es-BO" smtClean="0"/>
              <a:pPr/>
              <a:t>‹Nº›</a:t>
            </a:fld>
            <a:endParaRPr lang="es-BO"/>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474A01A-A467-4BDB-AFBB-AB85731CA5C4}" type="datetimeFigureOut">
              <a:rPr lang="es-BO" smtClean="0"/>
              <a:pPr/>
              <a:t>21/03/2011</a:t>
            </a:fld>
            <a:endParaRPr lang="es-BO"/>
          </a:p>
        </p:txBody>
      </p:sp>
      <p:sp>
        <p:nvSpPr>
          <p:cNvPr id="5" name="4 Marcador de pie de página"/>
          <p:cNvSpPr>
            <a:spLocks noGrp="1"/>
          </p:cNvSpPr>
          <p:nvPr>
            <p:ph type="ftr" sz="quarter" idx="11"/>
          </p:nvPr>
        </p:nvSpPr>
        <p:spPr/>
        <p:txBody>
          <a:bodyPr/>
          <a:lstStyle>
            <a:extLst/>
          </a:lstStyle>
          <a:p>
            <a:endParaRPr lang="es-BO"/>
          </a:p>
        </p:txBody>
      </p:sp>
      <p:sp>
        <p:nvSpPr>
          <p:cNvPr id="6" name="5 Marcador de número de diapositiva"/>
          <p:cNvSpPr>
            <a:spLocks noGrp="1"/>
          </p:cNvSpPr>
          <p:nvPr>
            <p:ph type="sldNum" sz="quarter" idx="12"/>
          </p:nvPr>
        </p:nvSpPr>
        <p:spPr/>
        <p:txBody>
          <a:bodyPr/>
          <a:lstStyle>
            <a:extLst/>
          </a:lstStyle>
          <a:p>
            <a:fld id="{E0227015-1624-473A-B927-BE85A262AC85}" type="slidenum">
              <a:rPr lang="es-BO" smtClean="0"/>
              <a:pPr/>
              <a:t>‹Nº›</a:t>
            </a:fld>
            <a:endParaRPr lang="es-B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474A01A-A467-4BDB-AFBB-AB85731CA5C4}" type="datetimeFigureOut">
              <a:rPr lang="es-BO" smtClean="0"/>
              <a:pPr/>
              <a:t>21/03/2011</a:t>
            </a:fld>
            <a:endParaRPr lang="es-BO"/>
          </a:p>
        </p:txBody>
      </p:sp>
      <p:sp>
        <p:nvSpPr>
          <p:cNvPr id="5" name="4 Marcador de pie de página"/>
          <p:cNvSpPr>
            <a:spLocks noGrp="1"/>
          </p:cNvSpPr>
          <p:nvPr>
            <p:ph type="ftr" sz="quarter" idx="11"/>
          </p:nvPr>
        </p:nvSpPr>
        <p:spPr/>
        <p:txBody>
          <a:bodyPr/>
          <a:lstStyle>
            <a:extLst/>
          </a:lstStyle>
          <a:p>
            <a:endParaRPr lang="es-BO"/>
          </a:p>
        </p:txBody>
      </p:sp>
      <p:sp>
        <p:nvSpPr>
          <p:cNvPr id="6" name="5 Marcador de número de diapositiva"/>
          <p:cNvSpPr>
            <a:spLocks noGrp="1"/>
          </p:cNvSpPr>
          <p:nvPr>
            <p:ph type="sldNum" sz="quarter" idx="12"/>
          </p:nvPr>
        </p:nvSpPr>
        <p:spPr/>
        <p:txBody>
          <a:bodyPr/>
          <a:lstStyle>
            <a:extLst/>
          </a:lstStyle>
          <a:p>
            <a:fld id="{E0227015-1624-473A-B927-BE85A262AC85}" type="slidenum">
              <a:rPr lang="es-BO" smtClean="0"/>
              <a:pPr/>
              <a:t>‹Nº›</a:t>
            </a:fld>
            <a:endParaRPr lang="es-B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474A01A-A467-4BDB-AFBB-AB85731CA5C4}" type="datetimeFigureOut">
              <a:rPr lang="es-BO" smtClean="0"/>
              <a:pPr/>
              <a:t>21/03/2011</a:t>
            </a:fld>
            <a:endParaRPr lang="es-BO"/>
          </a:p>
        </p:txBody>
      </p:sp>
      <p:sp>
        <p:nvSpPr>
          <p:cNvPr id="5" name="4 Marcador de pie de página"/>
          <p:cNvSpPr>
            <a:spLocks noGrp="1"/>
          </p:cNvSpPr>
          <p:nvPr>
            <p:ph type="ftr" sz="quarter" idx="11"/>
          </p:nvPr>
        </p:nvSpPr>
        <p:spPr/>
        <p:txBody>
          <a:bodyPr/>
          <a:lstStyle>
            <a:extLst/>
          </a:lstStyle>
          <a:p>
            <a:endParaRPr lang="es-BO"/>
          </a:p>
        </p:txBody>
      </p:sp>
      <p:sp>
        <p:nvSpPr>
          <p:cNvPr id="6" name="5 Marcador de número de diapositiva"/>
          <p:cNvSpPr>
            <a:spLocks noGrp="1"/>
          </p:cNvSpPr>
          <p:nvPr>
            <p:ph type="sldNum" sz="quarter" idx="12"/>
          </p:nvPr>
        </p:nvSpPr>
        <p:spPr/>
        <p:txBody>
          <a:bodyPr/>
          <a:lstStyle>
            <a:extLst/>
          </a:lstStyle>
          <a:p>
            <a:fld id="{E0227015-1624-473A-B927-BE85A262AC85}" type="slidenum">
              <a:rPr lang="es-BO" smtClean="0"/>
              <a:pPr/>
              <a:t>‹Nº›</a:t>
            </a:fld>
            <a:endParaRPr lang="es-B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3474A01A-A467-4BDB-AFBB-AB85731CA5C4}" type="datetimeFigureOut">
              <a:rPr lang="es-BO" smtClean="0"/>
              <a:pPr/>
              <a:t>21/03/2011</a:t>
            </a:fld>
            <a:endParaRPr lang="es-BO"/>
          </a:p>
        </p:txBody>
      </p:sp>
      <p:sp>
        <p:nvSpPr>
          <p:cNvPr id="5" name="4 Marcador de pie de página"/>
          <p:cNvSpPr>
            <a:spLocks noGrp="1"/>
          </p:cNvSpPr>
          <p:nvPr>
            <p:ph type="ftr" sz="quarter" idx="11"/>
          </p:nvPr>
        </p:nvSpPr>
        <p:spPr/>
        <p:txBody>
          <a:bodyPr/>
          <a:lstStyle>
            <a:extLst/>
          </a:lstStyle>
          <a:p>
            <a:endParaRPr lang="es-BO"/>
          </a:p>
        </p:txBody>
      </p:sp>
      <p:sp>
        <p:nvSpPr>
          <p:cNvPr id="6" name="5 Marcador de número de diapositiva"/>
          <p:cNvSpPr>
            <a:spLocks noGrp="1"/>
          </p:cNvSpPr>
          <p:nvPr>
            <p:ph type="sldNum" sz="quarter" idx="12"/>
          </p:nvPr>
        </p:nvSpPr>
        <p:spPr/>
        <p:txBody>
          <a:bodyPr/>
          <a:lstStyle>
            <a:extLst/>
          </a:lstStyle>
          <a:p>
            <a:fld id="{E0227015-1624-473A-B927-BE85A262AC85}" type="slidenum">
              <a:rPr lang="es-BO" smtClean="0"/>
              <a:pPr/>
              <a:t>‹Nº›</a:t>
            </a:fld>
            <a:endParaRPr lang="es-BO"/>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474A01A-A467-4BDB-AFBB-AB85731CA5C4}" type="datetimeFigureOut">
              <a:rPr lang="es-BO" smtClean="0"/>
              <a:pPr/>
              <a:t>21/03/2011</a:t>
            </a:fld>
            <a:endParaRPr lang="es-BO"/>
          </a:p>
        </p:txBody>
      </p:sp>
      <p:sp>
        <p:nvSpPr>
          <p:cNvPr id="6" name="5 Marcador de pie de página"/>
          <p:cNvSpPr>
            <a:spLocks noGrp="1"/>
          </p:cNvSpPr>
          <p:nvPr>
            <p:ph type="ftr" sz="quarter" idx="11"/>
          </p:nvPr>
        </p:nvSpPr>
        <p:spPr/>
        <p:txBody>
          <a:bodyPr/>
          <a:lstStyle>
            <a:extLst/>
          </a:lstStyle>
          <a:p>
            <a:endParaRPr lang="es-BO"/>
          </a:p>
        </p:txBody>
      </p:sp>
      <p:sp>
        <p:nvSpPr>
          <p:cNvPr id="7" name="6 Marcador de número de diapositiva"/>
          <p:cNvSpPr>
            <a:spLocks noGrp="1"/>
          </p:cNvSpPr>
          <p:nvPr>
            <p:ph type="sldNum" sz="quarter" idx="12"/>
          </p:nvPr>
        </p:nvSpPr>
        <p:spPr/>
        <p:txBody>
          <a:bodyPr/>
          <a:lstStyle>
            <a:extLst/>
          </a:lstStyle>
          <a:p>
            <a:fld id="{E0227015-1624-473A-B927-BE85A262AC85}" type="slidenum">
              <a:rPr lang="es-BO" smtClean="0"/>
              <a:pPr/>
              <a:t>‹Nº›</a:t>
            </a:fld>
            <a:endParaRPr lang="es-B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3474A01A-A467-4BDB-AFBB-AB85731CA5C4}" type="datetimeFigureOut">
              <a:rPr lang="es-BO" smtClean="0"/>
              <a:pPr/>
              <a:t>21/03/2011</a:t>
            </a:fld>
            <a:endParaRPr lang="es-BO"/>
          </a:p>
        </p:txBody>
      </p:sp>
      <p:sp>
        <p:nvSpPr>
          <p:cNvPr id="8" name="7 Marcador de pie de página"/>
          <p:cNvSpPr>
            <a:spLocks noGrp="1"/>
          </p:cNvSpPr>
          <p:nvPr>
            <p:ph type="ftr" sz="quarter" idx="11"/>
          </p:nvPr>
        </p:nvSpPr>
        <p:spPr/>
        <p:txBody>
          <a:bodyPr/>
          <a:lstStyle>
            <a:extLst/>
          </a:lstStyle>
          <a:p>
            <a:endParaRPr lang="es-BO"/>
          </a:p>
        </p:txBody>
      </p:sp>
      <p:sp>
        <p:nvSpPr>
          <p:cNvPr id="9" name="8 Marcador de número de diapositiva"/>
          <p:cNvSpPr>
            <a:spLocks noGrp="1"/>
          </p:cNvSpPr>
          <p:nvPr>
            <p:ph type="sldNum" sz="quarter" idx="12"/>
          </p:nvPr>
        </p:nvSpPr>
        <p:spPr/>
        <p:txBody>
          <a:bodyPr/>
          <a:lstStyle>
            <a:extLst/>
          </a:lstStyle>
          <a:p>
            <a:fld id="{E0227015-1624-473A-B927-BE85A262AC85}" type="slidenum">
              <a:rPr lang="es-BO" smtClean="0"/>
              <a:pPr/>
              <a:t>‹Nº›</a:t>
            </a:fld>
            <a:endParaRPr lang="es-BO"/>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3474A01A-A467-4BDB-AFBB-AB85731CA5C4}" type="datetimeFigureOut">
              <a:rPr lang="es-BO" smtClean="0"/>
              <a:pPr/>
              <a:t>21/03/2011</a:t>
            </a:fld>
            <a:endParaRPr lang="es-BO"/>
          </a:p>
        </p:txBody>
      </p:sp>
      <p:sp>
        <p:nvSpPr>
          <p:cNvPr id="4" name="3 Marcador de pie de página"/>
          <p:cNvSpPr>
            <a:spLocks noGrp="1"/>
          </p:cNvSpPr>
          <p:nvPr>
            <p:ph type="ftr" sz="quarter" idx="11"/>
          </p:nvPr>
        </p:nvSpPr>
        <p:spPr/>
        <p:txBody>
          <a:bodyPr/>
          <a:lstStyle>
            <a:extLst/>
          </a:lstStyle>
          <a:p>
            <a:endParaRPr lang="es-BO"/>
          </a:p>
        </p:txBody>
      </p:sp>
      <p:sp>
        <p:nvSpPr>
          <p:cNvPr id="5" name="4 Marcador de número de diapositiva"/>
          <p:cNvSpPr>
            <a:spLocks noGrp="1"/>
          </p:cNvSpPr>
          <p:nvPr>
            <p:ph type="sldNum" sz="quarter" idx="12"/>
          </p:nvPr>
        </p:nvSpPr>
        <p:spPr/>
        <p:txBody>
          <a:bodyPr/>
          <a:lstStyle>
            <a:extLst/>
          </a:lstStyle>
          <a:p>
            <a:fld id="{E0227015-1624-473A-B927-BE85A262AC85}" type="slidenum">
              <a:rPr lang="es-BO" smtClean="0"/>
              <a:pPr/>
              <a:t>‹Nº›</a:t>
            </a:fld>
            <a:endParaRPr lang="es-B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3474A01A-A467-4BDB-AFBB-AB85731CA5C4}" type="datetimeFigureOut">
              <a:rPr lang="es-BO" smtClean="0"/>
              <a:pPr/>
              <a:t>21/03/2011</a:t>
            </a:fld>
            <a:endParaRPr lang="es-BO"/>
          </a:p>
        </p:txBody>
      </p:sp>
      <p:sp>
        <p:nvSpPr>
          <p:cNvPr id="3" name="2 Marcador de pie de página"/>
          <p:cNvSpPr>
            <a:spLocks noGrp="1"/>
          </p:cNvSpPr>
          <p:nvPr>
            <p:ph type="ftr" sz="quarter" idx="11"/>
          </p:nvPr>
        </p:nvSpPr>
        <p:spPr/>
        <p:txBody>
          <a:bodyPr/>
          <a:lstStyle>
            <a:extLst/>
          </a:lstStyle>
          <a:p>
            <a:endParaRPr lang="es-BO"/>
          </a:p>
        </p:txBody>
      </p:sp>
      <p:sp>
        <p:nvSpPr>
          <p:cNvPr id="4" name="3 Marcador de número de diapositiva"/>
          <p:cNvSpPr>
            <a:spLocks noGrp="1"/>
          </p:cNvSpPr>
          <p:nvPr>
            <p:ph type="sldNum" sz="quarter" idx="12"/>
          </p:nvPr>
        </p:nvSpPr>
        <p:spPr/>
        <p:txBody>
          <a:bodyPr/>
          <a:lstStyle>
            <a:extLst/>
          </a:lstStyle>
          <a:p>
            <a:fld id="{E0227015-1624-473A-B927-BE85A262AC85}" type="slidenum">
              <a:rPr lang="es-BO" smtClean="0"/>
              <a:pPr/>
              <a:t>‹Nº›</a:t>
            </a:fld>
            <a:endParaRPr lang="es-B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474A01A-A467-4BDB-AFBB-AB85731CA5C4}" type="datetimeFigureOut">
              <a:rPr lang="es-BO" smtClean="0"/>
              <a:pPr/>
              <a:t>21/03/2011</a:t>
            </a:fld>
            <a:endParaRPr lang="es-BO"/>
          </a:p>
        </p:txBody>
      </p:sp>
      <p:sp>
        <p:nvSpPr>
          <p:cNvPr id="6" name="5 Marcador de pie de página"/>
          <p:cNvSpPr>
            <a:spLocks noGrp="1"/>
          </p:cNvSpPr>
          <p:nvPr>
            <p:ph type="ftr" sz="quarter" idx="11"/>
          </p:nvPr>
        </p:nvSpPr>
        <p:spPr/>
        <p:txBody>
          <a:bodyPr/>
          <a:lstStyle>
            <a:extLst/>
          </a:lstStyle>
          <a:p>
            <a:endParaRPr lang="es-BO"/>
          </a:p>
        </p:txBody>
      </p:sp>
      <p:sp>
        <p:nvSpPr>
          <p:cNvPr id="7" name="6 Marcador de número de diapositiva"/>
          <p:cNvSpPr>
            <a:spLocks noGrp="1"/>
          </p:cNvSpPr>
          <p:nvPr>
            <p:ph type="sldNum" sz="quarter" idx="12"/>
          </p:nvPr>
        </p:nvSpPr>
        <p:spPr/>
        <p:txBody>
          <a:bodyPr/>
          <a:lstStyle>
            <a:extLst/>
          </a:lstStyle>
          <a:p>
            <a:fld id="{E0227015-1624-473A-B927-BE85A262AC85}" type="slidenum">
              <a:rPr lang="es-BO" smtClean="0"/>
              <a:pPr/>
              <a:t>‹Nº›</a:t>
            </a:fld>
            <a:endParaRPr lang="es-B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3474A01A-A467-4BDB-AFBB-AB85731CA5C4}" type="datetimeFigureOut">
              <a:rPr lang="es-BO" smtClean="0"/>
              <a:pPr/>
              <a:t>21/03/2011</a:t>
            </a:fld>
            <a:endParaRPr lang="es-BO"/>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BO"/>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E0227015-1624-473A-B927-BE85A262AC85}" type="slidenum">
              <a:rPr lang="es-BO" smtClean="0"/>
              <a:pPr/>
              <a:t>‹Nº›</a:t>
            </a:fld>
            <a:endParaRPr lang="es-B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3474A01A-A467-4BDB-AFBB-AB85731CA5C4}" type="datetimeFigureOut">
              <a:rPr lang="es-BO" smtClean="0"/>
              <a:pPr/>
              <a:t>21/03/2011</a:t>
            </a:fld>
            <a:endParaRPr lang="es-BO"/>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BO"/>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0227015-1624-473A-B927-BE85A262AC85}" type="slidenum">
              <a:rPr lang="es-BO" smtClean="0"/>
              <a:pPr/>
              <a:t>‹Nº›</a:t>
            </a:fld>
            <a:endParaRPr lang="es-BO"/>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elprisma.com/apuntes/administracion_de_empresas/definicionmisionorganizacion"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gueb.org/motivacion"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sp>
        <p:nvSpPr>
          <p:cNvPr id="10" name="9 CuadroTexto"/>
          <p:cNvSpPr txBox="1"/>
          <p:nvPr/>
        </p:nvSpPr>
        <p:spPr>
          <a:xfrm>
            <a:off x="714348" y="1357298"/>
            <a:ext cx="8215370" cy="5878532"/>
          </a:xfrm>
          <a:prstGeom prst="rect">
            <a:avLst/>
          </a:prstGeom>
          <a:noFill/>
        </p:spPr>
        <p:txBody>
          <a:bodyPr wrap="square" rtlCol="0">
            <a:spAutoFit/>
          </a:bodyPr>
          <a:lstStyle/>
          <a:p>
            <a:r>
              <a:rPr lang="es-BO" sz="1600" b="1" i="1" u="sng" dirty="0" smtClean="0"/>
              <a:t>Lección cinco</a:t>
            </a:r>
          </a:p>
          <a:p>
            <a:endParaRPr lang="es-BO" sz="1600" dirty="0" smtClean="0"/>
          </a:p>
          <a:p>
            <a:r>
              <a:rPr lang="es-BO" sz="1600" b="1" dirty="0" smtClean="0">
                <a:solidFill>
                  <a:schemeClr val="accent3"/>
                </a:solidFill>
              </a:rPr>
              <a:t>Dirección</a:t>
            </a:r>
          </a:p>
          <a:p>
            <a:r>
              <a:rPr lang="es-BO" sz="1600" dirty="0" smtClean="0"/>
              <a:t> </a:t>
            </a:r>
          </a:p>
          <a:p>
            <a:pPr algn="just"/>
            <a:r>
              <a:rPr lang="es-BO" sz="1600" dirty="0" smtClean="0"/>
              <a:t>Al final de la lección el alumno entenderá la importancia de la dirección de la organización, explicar la pirámide de </a:t>
            </a:r>
            <a:r>
              <a:rPr lang="es-BO" sz="1600" dirty="0" err="1" smtClean="0"/>
              <a:t>Maslow</a:t>
            </a:r>
            <a:r>
              <a:rPr lang="es-BO" sz="1600" dirty="0" smtClean="0"/>
              <a:t>, comprender la diferenciación entre teoría x y teoría y de Mc </a:t>
            </a:r>
            <a:r>
              <a:rPr lang="es-BO" sz="1600" dirty="0" err="1" smtClean="0"/>
              <a:t>Gregor</a:t>
            </a:r>
            <a:r>
              <a:rPr lang="es-BO" sz="1600" dirty="0" smtClean="0"/>
              <a:t>, comprender la importancia de la Motivación.</a:t>
            </a:r>
          </a:p>
          <a:p>
            <a:pPr algn="just">
              <a:buFontTx/>
              <a:buChar char="-"/>
            </a:pPr>
            <a:r>
              <a:rPr lang="es-BO" sz="1600" dirty="0" smtClean="0"/>
              <a:t>Concepto – Definición</a:t>
            </a:r>
          </a:p>
          <a:p>
            <a:pPr algn="just">
              <a:buFontTx/>
              <a:buChar char="-"/>
            </a:pPr>
            <a:r>
              <a:rPr lang="es-BO" sz="1600" dirty="0" smtClean="0"/>
              <a:t>Importancia y objetivos</a:t>
            </a:r>
          </a:p>
          <a:p>
            <a:pPr algn="just">
              <a:buFontTx/>
              <a:buChar char="-"/>
            </a:pPr>
            <a:r>
              <a:rPr lang="es-BO" sz="1600" dirty="0" smtClean="0"/>
              <a:t>Definición de Motivación</a:t>
            </a:r>
          </a:p>
          <a:p>
            <a:pPr algn="just">
              <a:buFontTx/>
              <a:buChar char="-"/>
            </a:pPr>
            <a:r>
              <a:rPr lang="es-BO" sz="1600" dirty="0" smtClean="0"/>
              <a:t>Teoría </a:t>
            </a:r>
            <a:r>
              <a:rPr lang="es-BO" sz="1600" dirty="0" err="1" smtClean="0"/>
              <a:t>Maslow</a:t>
            </a:r>
            <a:r>
              <a:rPr lang="es-BO" sz="1600" dirty="0" smtClean="0"/>
              <a:t> Necesidades</a:t>
            </a:r>
          </a:p>
          <a:p>
            <a:pPr algn="just">
              <a:buFontTx/>
              <a:buChar char="-"/>
            </a:pPr>
            <a:r>
              <a:rPr lang="es-BO" sz="1600" dirty="0" smtClean="0"/>
              <a:t>Definición del concepto de Liderazgo</a:t>
            </a:r>
          </a:p>
          <a:p>
            <a:pPr algn="just">
              <a:buFontTx/>
              <a:buChar char="-"/>
            </a:pPr>
            <a:r>
              <a:rPr lang="es-BO" sz="1600" dirty="0" err="1" smtClean="0"/>
              <a:t>Grid</a:t>
            </a:r>
            <a:r>
              <a:rPr lang="es-BO" sz="1600" dirty="0" smtClean="0"/>
              <a:t> Gerencial</a:t>
            </a:r>
            <a:endParaRPr lang="es-BO" sz="1600" b="1" i="1" u="sng" dirty="0" smtClean="0"/>
          </a:p>
          <a:p>
            <a:endParaRPr lang="es-BO" sz="1600" dirty="0" smtClean="0"/>
          </a:p>
          <a:p>
            <a:r>
              <a:rPr lang="es-BO" sz="1600" b="1" dirty="0" smtClean="0">
                <a:solidFill>
                  <a:schemeClr val="accent3"/>
                </a:solidFill>
              </a:rPr>
              <a:t>Control</a:t>
            </a:r>
          </a:p>
          <a:p>
            <a:r>
              <a:rPr lang="es-BO" sz="1600" dirty="0" smtClean="0"/>
              <a:t> </a:t>
            </a:r>
          </a:p>
          <a:p>
            <a:pPr algn="just"/>
            <a:r>
              <a:rPr lang="es-BO" sz="1600" dirty="0" smtClean="0"/>
              <a:t>Al final de la lección el alumno comprenderá el concepto de control, identificación de los tipos de control</a:t>
            </a:r>
          </a:p>
          <a:p>
            <a:pPr algn="just">
              <a:buFontTx/>
              <a:buChar char="-"/>
            </a:pPr>
            <a:r>
              <a:rPr lang="es-BO" sz="1600" dirty="0" smtClean="0"/>
              <a:t>Concepto de control</a:t>
            </a:r>
          </a:p>
          <a:p>
            <a:pPr algn="just">
              <a:buFontTx/>
              <a:buChar char="-"/>
            </a:pPr>
            <a:r>
              <a:rPr lang="es-BO" sz="1600" dirty="0" smtClean="0"/>
              <a:t>Clasificación de los tipos de control</a:t>
            </a:r>
          </a:p>
          <a:p>
            <a:pPr algn="just">
              <a:buFontTx/>
              <a:buChar char="-"/>
            </a:pPr>
            <a:r>
              <a:rPr lang="es-BO" sz="1600" dirty="0" smtClean="0"/>
              <a:t>Proceso de control</a:t>
            </a:r>
          </a:p>
          <a:p>
            <a:pPr algn="just">
              <a:buFontTx/>
              <a:buChar char="-"/>
            </a:pPr>
            <a:r>
              <a:rPr lang="es-BO" sz="1600" dirty="0" smtClean="0"/>
              <a:t>Técnicas de control</a:t>
            </a:r>
          </a:p>
          <a:p>
            <a:pPr algn="just">
              <a:buFontTx/>
              <a:buChar char="-"/>
            </a:pPr>
            <a:endParaRPr lang="es-BO"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pic>
        <p:nvPicPr>
          <p:cNvPr id="3074" name="Picture 2"/>
          <p:cNvPicPr>
            <a:picLocks noChangeAspect="1" noChangeArrowheads="1"/>
          </p:cNvPicPr>
          <p:nvPr/>
        </p:nvPicPr>
        <p:blipFill>
          <a:blip r:embed="rId3"/>
          <a:srcRect/>
          <a:stretch>
            <a:fillRect/>
          </a:stretch>
        </p:blipFill>
        <p:spPr bwMode="auto">
          <a:xfrm>
            <a:off x="1428728" y="1428736"/>
            <a:ext cx="6500858" cy="49292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sp>
        <p:nvSpPr>
          <p:cNvPr id="6" name="5 CuadroTexto"/>
          <p:cNvSpPr txBox="1"/>
          <p:nvPr/>
        </p:nvSpPr>
        <p:spPr>
          <a:xfrm>
            <a:off x="500034" y="1785926"/>
            <a:ext cx="8215370" cy="3970318"/>
          </a:xfrm>
          <a:prstGeom prst="rect">
            <a:avLst/>
          </a:prstGeom>
          <a:noFill/>
        </p:spPr>
        <p:txBody>
          <a:bodyPr wrap="square" rtlCol="0">
            <a:spAutoFit/>
          </a:bodyPr>
          <a:lstStyle/>
          <a:p>
            <a:pPr algn="just"/>
            <a:r>
              <a:rPr lang="es-BO" sz="2800" b="1" dirty="0" smtClean="0"/>
              <a:t>Los cuatro estilos extremos.</a:t>
            </a:r>
            <a:r>
              <a:rPr lang="es-BO" sz="2800" dirty="0" smtClean="0"/>
              <a:t> </a:t>
            </a:r>
            <a:r>
              <a:rPr lang="es-BO" sz="2800" dirty="0" err="1" smtClean="0"/>
              <a:t>Blake</a:t>
            </a:r>
            <a:r>
              <a:rPr lang="es-BO" sz="2800" dirty="0" smtClean="0"/>
              <a:t> y </a:t>
            </a:r>
            <a:r>
              <a:rPr lang="es-BO" sz="2800" dirty="0" err="1" smtClean="0"/>
              <a:t>Mouton</a:t>
            </a:r>
            <a:r>
              <a:rPr lang="es-BO" sz="2800" dirty="0" smtClean="0"/>
              <a:t> reconocen cuatro estilos extremos. En el estilo 1.1 (conocido como “administración empobrecida”), los administradores se preocupan muy poco por las personas o la producción, ya que tienen una participación mínima en sus trabajos: para todos los efectos, han abandonado sus trabajos y sólo marcan el paso o actúan como mensajeros que comunican información de los superiores a los subordinados.</a:t>
            </a:r>
            <a:endParaRPr lang="es-BO"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sp>
        <p:nvSpPr>
          <p:cNvPr id="6" name="5 CuadroTexto"/>
          <p:cNvSpPr txBox="1"/>
          <p:nvPr/>
        </p:nvSpPr>
        <p:spPr>
          <a:xfrm>
            <a:off x="500034" y="1643050"/>
            <a:ext cx="8358246" cy="4893647"/>
          </a:xfrm>
          <a:prstGeom prst="rect">
            <a:avLst/>
          </a:prstGeom>
          <a:noFill/>
        </p:spPr>
        <p:txBody>
          <a:bodyPr wrap="square" rtlCol="0">
            <a:spAutoFit/>
          </a:bodyPr>
          <a:lstStyle/>
          <a:p>
            <a:pPr algn="just"/>
            <a:r>
              <a:rPr lang="es-BO" sz="2400" dirty="0" smtClean="0"/>
              <a:t>En el otro extremo se encuentran los administradores 9.9, quienes muestran en sus acciones la mayor dedicación posible tanto hacia le personal como hacia la producción. Son los verdaderos “administradores de equipo” que pueden armonizar las necesidades de la producción de la empresa con las necesidades de los individuos.</a:t>
            </a:r>
          </a:p>
          <a:p>
            <a:pPr algn="just"/>
            <a:r>
              <a:rPr lang="es-BO" sz="2400" dirty="0" smtClean="0"/>
              <a:t>Otro estilo es la administración 1.9 (que algunos denominan “administración de club campestre”), en la que los adiestradores tienen poca o ninguna preocupación por la producción y sólo se preocupan por las personas. Fomentan un ambiente en el que todos se encuentran relajados, amistosos y felices y nadie se preocupa por aplicar un esfuerzo coordina- do para alcanzar las metas de la empresa.</a:t>
            </a:r>
            <a:endParaRPr lang="es-BO"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sp>
        <p:nvSpPr>
          <p:cNvPr id="6" name="5 CuadroTexto"/>
          <p:cNvSpPr txBox="1"/>
          <p:nvPr/>
        </p:nvSpPr>
        <p:spPr>
          <a:xfrm>
            <a:off x="428596" y="1571612"/>
            <a:ext cx="8429684" cy="5262979"/>
          </a:xfrm>
          <a:prstGeom prst="rect">
            <a:avLst/>
          </a:prstGeom>
          <a:noFill/>
        </p:spPr>
        <p:txBody>
          <a:bodyPr wrap="square" rtlCol="0">
            <a:spAutoFit/>
          </a:bodyPr>
          <a:lstStyle/>
          <a:p>
            <a:pPr algn="just"/>
            <a:r>
              <a:rPr lang="es-BO" sz="2400" dirty="0" smtClean="0"/>
              <a:t>En el otro extremo se encuentran los administradores 9.1 (conocidos en ocasiones como “administradores autocráticos de tarea”), a quienes sólo les preocupa desarrollar una operación eficiente, que tiene poca o ninguna preocupación por el personal y que son sumamente autocráticos en su estilo de liderazgo.</a:t>
            </a:r>
            <a:br>
              <a:rPr lang="es-BO" sz="2400" dirty="0" smtClean="0"/>
            </a:br>
            <a:r>
              <a:rPr lang="es-BO" sz="2400" dirty="0" smtClean="0"/>
              <a:t/>
            </a:r>
            <a:br>
              <a:rPr lang="es-BO" sz="2400" dirty="0" smtClean="0"/>
            </a:br>
            <a:r>
              <a:rPr lang="es-BO" sz="2400" dirty="0" smtClean="0"/>
              <a:t>Si se utilizan estos cuatro extremos como puntos de referencia, cualquier técnica, enfoque o estilo administrativo, se puede ubicar en algún lugar en la rejilla. Es evidente que los administradores 5.5 tienen una preocupación media por la producción y por el personal. Logran una moral y producción adecuadas, pero no sobresalientes. No fijan metas demasiado altas y suelen tener una actitud benévolamente autocrática hacia las personas</a:t>
            </a:r>
            <a:endParaRPr lang="es-BO"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sp>
        <p:nvSpPr>
          <p:cNvPr id="6" name="5 CuadroTexto"/>
          <p:cNvSpPr txBox="1"/>
          <p:nvPr/>
        </p:nvSpPr>
        <p:spPr>
          <a:xfrm>
            <a:off x="1000100" y="1428736"/>
            <a:ext cx="7358114" cy="3416320"/>
          </a:xfrm>
          <a:prstGeom prst="rect">
            <a:avLst/>
          </a:prstGeom>
          <a:noFill/>
        </p:spPr>
        <p:txBody>
          <a:bodyPr wrap="square" rtlCol="0">
            <a:spAutoFit/>
          </a:bodyPr>
          <a:lstStyle/>
          <a:p>
            <a:pPr algn="just"/>
            <a:r>
              <a:rPr lang="es-BO" sz="2400" dirty="0" smtClean="0"/>
              <a:t>La rejilla o </a:t>
            </a:r>
            <a:r>
              <a:rPr lang="es-BO" sz="2400" dirty="0" err="1" smtClean="0"/>
              <a:t>grid</a:t>
            </a:r>
            <a:r>
              <a:rPr lang="es-BO" sz="2400" dirty="0" smtClean="0"/>
              <a:t> gerencial es un dispositivo útil para identificar y clasificar los estilos administrativos, pero no explica por qué un administrador se ubica en una u otra parte de la rejilla. Para determinar la razón se deben observar las causas subyacentes, como son las características de personalidad del líder o de los seguidores, sus aptitudes y capacitación, el ambiente de la empresa y otros factores situacionales que influyen sobre la forma de actuar de los líderes y sus seguidores.</a:t>
            </a:r>
            <a:endParaRPr lang="es-BO"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sp>
        <p:nvSpPr>
          <p:cNvPr id="6" name="5 CuadroTexto"/>
          <p:cNvSpPr txBox="1"/>
          <p:nvPr/>
        </p:nvSpPr>
        <p:spPr>
          <a:xfrm>
            <a:off x="1071538" y="1643050"/>
            <a:ext cx="7000924" cy="3360920"/>
          </a:xfrm>
          <a:prstGeom prst="rect">
            <a:avLst/>
          </a:prstGeom>
          <a:noFill/>
        </p:spPr>
        <p:txBody>
          <a:bodyPr wrap="square" rtlCol="0">
            <a:spAutoFit/>
          </a:bodyPr>
          <a:lstStyle/>
          <a:p>
            <a:pPr algn="just">
              <a:lnSpc>
                <a:spcPct val="90000"/>
              </a:lnSpc>
            </a:pPr>
            <a:r>
              <a:rPr lang="es-MX" sz="2400" dirty="0" smtClean="0"/>
              <a:t>Control</a:t>
            </a:r>
          </a:p>
          <a:p>
            <a:pPr algn="just">
              <a:lnSpc>
                <a:spcPct val="90000"/>
              </a:lnSpc>
            </a:pPr>
            <a:endParaRPr lang="es-MX" sz="2400" dirty="0" smtClean="0"/>
          </a:p>
          <a:p>
            <a:pPr algn="just">
              <a:lnSpc>
                <a:spcPct val="90000"/>
              </a:lnSpc>
            </a:pPr>
            <a:r>
              <a:rPr lang="es-MX" sz="2400" dirty="0" smtClean="0"/>
              <a:t>Proceso mediante el cual se comparan los resultados de las acciones ejecutadas con respecto a las planeadas. </a:t>
            </a:r>
          </a:p>
          <a:p>
            <a:pPr algn="just">
              <a:lnSpc>
                <a:spcPct val="90000"/>
              </a:lnSpc>
            </a:pPr>
            <a:r>
              <a:rPr lang="es-MX" sz="2400" dirty="0" smtClean="0"/>
              <a:t>Un directivo puede evaluar su funcionamiento, comparar los resultados obtenidos contra sus planes y sus objetivos, y tomar las medidas apropiadas que </a:t>
            </a:r>
            <a:r>
              <a:rPr lang="es-MX" sz="2400" dirty="0" smtClean="0"/>
              <a:t>les </a:t>
            </a:r>
            <a:r>
              <a:rPr lang="es-MX" sz="2400" dirty="0" smtClean="0"/>
              <a:t>permitan acercarse a sus planes </a:t>
            </a:r>
            <a:r>
              <a:rPr lang="es-MX" sz="2400" dirty="0" err="1" smtClean="0"/>
              <a:t>iniciales</a:t>
            </a:r>
            <a:r>
              <a:rPr lang="es-MX" sz="2400" dirty="0" smtClean="0"/>
              <a:t>.</a:t>
            </a:r>
            <a:endParaRPr lang="es-ES" sz="2400" dirty="0" smtClean="0"/>
          </a:p>
          <a:p>
            <a:endParaRPr lang="es-BO"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sp>
        <p:nvSpPr>
          <p:cNvPr id="6" name="5 CuadroTexto"/>
          <p:cNvSpPr txBox="1"/>
          <p:nvPr/>
        </p:nvSpPr>
        <p:spPr>
          <a:xfrm>
            <a:off x="1357290" y="1785926"/>
            <a:ext cx="6858048" cy="3785652"/>
          </a:xfrm>
          <a:prstGeom prst="rect">
            <a:avLst/>
          </a:prstGeom>
          <a:noFill/>
        </p:spPr>
        <p:txBody>
          <a:bodyPr wrap="square" rtlCol="0">
            <a:spAutoFit/>
          </a:bodyPr>
          <a:lstStyle/>
          <a:p>
            <a:pPr algn="just">
              <a:lnSpc>
                <a:spcPct val="150000"/>
              </a:lnSpc>
            </a:pPr>
            <a:r>
              <a:rPr lang="es-MX" sz="2800" b="1" dirty="0" smtClean="0"/>
              <a:t>Sistemas de Control</a:t>
            </a:r>
            <a:endParaRPr lang="es-MX" sz="3200" dirty="0" smtClean="0"/>
          </a:p>
          <a:p>
            <a:pPr lvl="1" algn="just">
              <a:lnSpc>
                <a:spcPct val="150000"/>
              </a:lnSpc>
            </a:pPr>
            <a:r>
              <a:rPr lang="es-MX" sz="2400" dirty="0" smtClean="0"/>
              <a:t>Formales de establecimiento, supervisión, evaluación y retroalimentación de metas, que proporcionen información a los administradores sobre qué tan bien están funcionando la estrategia y la estructura de la organización.</a:t>
            </a:r>
          </a:p>
          <a:p>
            <a:endParaRPr lang="es-BO"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sp>
        <p:nvSpPr>
          <p:cNvPr id="6" name="5 CuadroTexto"/>
          <p:cNvSpPr txBox="1"/>
          <p:nvPr/>
        </p:nvSpPr>
        <p:spPr>
          <a:xfrm>
            <a:off x="857224" y="1643050"/>
            <a:ext cx="7858180" cy="3231654"/>
          </a:xfrm>
          <a:prstGeom prst="rect">
            <a:avLst/>
          </a:prstGeom>
          <a:noFill/>
        </p:spPr>
        <p:txBody>
          <a:bodyPr wrap="square" rtlCol="0">
            <a:spAutoFit/>
          </a:bodyPr>
          <a:lstStyle/>
          <a:p>
            <a:pPr algn="just">
              <a:lnSpc>
                <a:spcPct val="150000"/>
              </a:lnSpc>
            </a:pPr>
            <a:r>
              <a:rPr lang="es-MX" sz="2800" dirty="0" smtClean="0"/>
              <a:t>Un buen sistema de control debe:</a:t>
            </a:r>
          </a:p>
          <a:p>
            <a:pPr lvl="1" algn="just">
              <a:lnSpc>
                <a:spcPct val="150000"/>
              </a:lnSpc>
            </a:pPr>
            <a:r>
              <a:rPr lang="es-MX" sz="2400" dirty="0" smtClean="0"/>
              <a:t>Ser flexible para que los administradores puedan responder cuando se necesite.</a:t>
            </a:r>
          </a:p>
          <a:p>
            <a:pPr lvl="1" algn="just">
              <a:lnSpc>
                <a:spcPct val="150000"/>
              </a:lnSpc>
            </a:pPr>
            <a:r>
              <a:rPr lang="es-MX" sz="2400" dirty="0" smtClean="0"/>
              <a:t>Proveer información precisa acerca de la organización.</a:t>
            </a:r>
          </a:p>
          <a:p>
            <a:pPr lvl="1" algn="just">
              <a:lnSpc>
                <a:spcPct val="150000"/>
              </a:lnSpc>
            </a:pPr>
            <a:r>
              <a:rPr lang="es-MX" sz="2400" dirty="0" smtClean="0"/>
              <a:t>Proveer información de manera temporal.</a:t>
            </a:r>
          </a:p>
          <a:p>
            <a:endParaRPr lang="es-BO"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sp>
        <p:nvSpPr>
          <p:cNvPr id="6" name="5 CuadroTexto"/>
          <p:cNvSpPr txBox="1"/>
          <p:nvPr/>
        </p:nvSpPr>
        <p:spPr>
          <a:xfrm>
            <a:off x="928662" y="1714488"/>
            <a:ext cx="7000924" cy="4524315"/>
          </a:xfrm>
          <a:prstGeom prst="rect">
            <a:avLst/>
          </a:prstGeom>
          <a:noFill/>
        </p:spPr>
        <p:txBody>
          <a:bodyPr wrap="square" rtlCol="0">
            <a:spAutoFit/>
          </a:bodyPr>
          <a:lstStyle/>
          <a:p>
            <a:pPr marL="365760" indent="-256032" algn="just">
              <a:lnSpc>
                <a:spcPct val="110000"/>
              </a:lnSpc>
              <a:buFont typeface="Wingdings 3"/>
              <a:buChar char=""/>
              <a:defRPr/>
            </a:pPr>
            <a:r>
              <a:rPr lang="es-MX" sz="2400" dirty="0" smtClean="0"/>
              <a:t>Tipos de control</a:t>
            </a:r>
          </a:p>
          <a:p>
            <a:pPr marL="365760" indent="-256032" algn="just">
              <a:lnSpc>
                <a:spcPct val="110000"/>
              </a:lnSpc>
              <a:buFont typeface="Wingdings 3"/>
              <a:buChar char=""/>
              <a:defRPr/>
            </a:pPr>
            <a:endParaRPr lang="es-MX" sz="2400" dirty="0" smtClean="0"/>
          </a:p>
          <a:p>
            <a:pPr marL="365760" indent="-256032" algn="just">
              <a:lnSpc>
                <a:spcPct val="110000"/>
              </a:lnSpc>
              <a:buFont typeface="Wingdings 3"/>
              <a:buChar char=""/>
              <a:defRPr/>
            </a:pPr>
            <a:r>
              <a:rPr lang="es-MX" sz="2400" dirty="0" smtClean="0"/>
              <a:t>Correctivo o por retroalimentación representa el modo de reaccionar frente a una situación dada (realizada).</a:t>
            </a:r>
          </a:p>
          <a:p>
            <a:pPr marL="365760" indent="-256032" algn="just">
              <a:lnSpc>
                <a:spcPct val="110000"/>
              </a:lnSpc>
              <a:buFont typeface="Wingdings 3"/>
              <a:buChar char=""/>
              <a:defRPr/>
            </a:pPr>
            <a:r>
              <a:rPr lang="es-MX" sz="2400" dirty="0" smtClean="0"/>
              <a:t>Preventivo o de entrada representa el modo de actuar en el cual el directivo toma acción antes de conocer los resultados de una situación.</a:t>
            </a:r>
          </a:p>
          <a:p>
            <a:pPr marL="365760" indent="-256032" algn="just">
              <a:lnSpc>
                <a:spcPct val="110000"/>
              </a:lnSpc>
              <a:buFont typeface="Wingdings 3"/>
              <a:buChar char=""/>
              <a:defRPr/>
            </a:pPr>
            <a:r>
              <a:rPr lang="es-MX" sz="2400" dirty="0" smtClean="0"/>
              <a:t>Concurrente maneja los problemas conforme surjan.</a:t>
            </a:r>
            <a:endParaRPr lang="es-ES" sz="2400" dirty="0" smtClean="0"/>
          </a:p>
          <a:p>
            <a:endParaRPr lang="es-BO"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sp>
        <p:nvSpPr>
          <p:cNvPr id="6" name="5 CuadroTexto"/>
          <p:cNvSpPr txBox="1"/>
          <p:nvPr/>
        </p:nvSpPr>
        <p:spPr>
          <a:xfrm>
            <a:off x="785786" y="1285860"/>
            <a:ext cx="7572428" cy="4909036"/>
          </a:xfrm>
          <a:prstGeom prst="rect">
            <a:avLst/>
          </a:prstGeom>
          <a:noFill/>
        </p:spPr>
        <p:txBody>
          <a:bodyPr wrap="square" rtlCol="0">
            <a:spAutoFit/>
          </a:bodyPr>
          <a:lstStyle/>
          <a:p>
            <a:pPr marL="457200" indent="-457200" algn="just">
              <a:spcBef>
                <a:spcPct val="50000"/>
              </a:spcBef>
              <a:buFontTx/>
              <a:buAutoNum type="arabicPeriod"/>
            </a:pPr>
            <a:endParaRPr lang="es-MX" sz="2800" b="1" u="sng" dirty="0" smtClean="0">
              <a:latin typeface="Arial" pitchFamily="34" charset="0"/>
            </a:endParaRPr>
          </a:p>
          <a:p>
            <a:pPr marL="457200" indent="-457200" algn="just">
              <a:spcBef>
                <a:spcPct val="50000"/>
              </a:spcBef>
            </a:pPr>
            <a:r>
              <a:rPr lang="es-MX" sz="2800" b="1" u="sng" dirty="0" smtClean="0">
                <a:latin typeface="Arial" pitchFamily="34" charset="0"/>
              </a:rPr>
              <a:t>Evaluación del desempeño</a:t>
            </a:r>
          </a:p>
          <a:p>
            <a:pPr marL="457200" indent="-457200" algn="just">
              <a:spcBef>
                <a:spcPct val="50000"/>
              </a:spcBef>
              <a:buFontTx/>
              <a:buAutoNum type="arabicPeriod"/>
            </a:pPr>
            <a:endParaRPr lang="es-MX" b="1" u="sng" dirty="0" smtClean="0">
              <a:latin typeface="Arial" pitchFamily="34" charset="0"/>
            </a:endParaRPr>
          </a:p>
          <a:p>
            <a:pPr marL="457200" indent="-457200" algn="just">
              <a:spcBef>
                <a:spcPct val="50000"/>
              </a:spcBef>
              <a:buFontTx/>
              <a:buAutoNum type="arabicPeriod"/>
            </a:pPr>
            <a:r>
              <a:rPr lang="es-MX" b="1" u="sng" dirty="0" smtClean="0">
                <a:latin typeface="Arial" pitchFamily="34" charset="0"/>
              </a:rPr>
              <a:t>ORIENTACIÓN AL DESEMPEÑO:</a:t>
            </a:r>
            <a:r>
              <a:rPr lang="es-MX" dirty="0" smtClean="0">
                <a:latin typeface="Arial" pitchFamily="34" charset="0"/>
              </a:rPr>
              <a:t> Los resultados se obtienen del esfuerzo del empleado</a:t>
            </a:r>
          </a:p>
          <a:p>
            <a:pPr marL="457200" indent="-457200" algn="just">
              <a:spcBef>
                <a:spcPct val="50000"/>
              </a:spcBef>
              <a:buFontTx/>
              <a:buAutoNum type="arabicPeriod"/>
            </a:pPr>
            <a:r>
              <a:rPr lang="es-MX" b="1" u="sng" dirty="0" smtClean="0">
                <a:latin typeface="Arial" pitchFamily="34" charset="0"/>
              </a:rPr>
              <a:t>ATENCIÓN PARTICULAR A METAS:</a:t>
            </a:r>
            <a:r>
              <a:rPr lang="es-MX" dirty="0" smtClean="0">
                <a:latin typeface="Arial" pitchFamily="34" charset="0"/>
              </a:rPr>
              <a:t> Los empleados deben saber qué deben de hacer</a:t>
            </a:r>
          </a:p>
          <a:p>
            <a:pPr marL="457200" indent="-457200" algn="just">
              <a:spcBef>
                <a:spcPct val="50000"/>
              </a:spcBef>
              <a:buFontTx/>
              <a:buAutoNum type="arabicPeriod"/>
            </a:pPr>
            <a:r>
              <a:rPr lang="es-MX" b="1" u="sng" dirty="0" smtClean="0">
                <a:latin typeface="Arial" pitchFamily="34" charset="0"/>
              </a:rPr>
              <a:t>MUTUO ESTABLECIMINETO DE METAS ENTRE EL SUPERVISOR Y EL </a:t>
            </a:r>
            <a:r>
              <a:rPr lang="es-MX" b="1" u="sng" dirty="0" err="1" smtClean="0">
                <a:latin typeface="Arial" pitchFamily="34" charset="0"/>
              </a:rPr>
              <a:t>EMPLEADO:</a:t>
            </a:r>
            <a:r>
              <a:rPr lang="es-MX" dirty="0" err="1" smtClean="0">
                <a:latin typeface="Arial" pitchFamily="34" charset="0"/>
              </a:rPr>
              <a:t>Que</a:t>
            </a:r>
            <a:r>
              <a:rPr lang="es-MX" dirty="0" smtClean="0">
                <a:latin typeface="Arial" pitchFamily="34" charset="0"/>
              </a:rPr>
              <a:t> el empleado desee ofrecer mejoras y establecer objetivos con su supervisor.</a:t>
            </a:r>
          </a:p>
          <a:p>
            <a:pPr marL="457200" indent="-457200" algn="just">
              <a:spcBef>
                <a:spcPct val="50000"/>
              </a:spcBef>
              <a:buFontTx/>
              <a:buAutoNum type="arabicPeriod"/>
            </a:pPr>
            <a:r>
              <a:rPr lang="es-MX" b="1" u="sng" dirty="0" smtClean="0">
                <a:latin typeface="Arial" pitchFamily="34" charset="0"/>
              </a:rPr>
              <a:t>SISTEMAS DE RETROALIMENTACIÓN:</a:t>
            </a:r>
            <a:r>
              <a:rPr lang="es-MX" dirty="0" smtClean="0">
                <a:latin typeface="Arial" pitchFamily="34" charset="0"/>
              </a:rPr>
              <a:t> Dar autoridad al </a:t>
            </a:r>
            <a:r>
              <a:rPr lang="es-MX" dirty="0" err="1" smtClean="0">
                <a:latin typeface="Arial" pitchFamily="34" charset="0"/>
              </a:rPr>
              <a:t>emplado</a:t>
            </a:r>
            <a:r>
              <a:rPr lang="es-MX" dirty="0" smtClean="0">
                <a:latin typeface="Arial" pitchFamily="34" charset="0"/>
              </a:rPr>
              <a:t> para solucionar problemas y cambiar cosas erróneas.</a:t>
            </a:r>
            <a:endParaRPr lang="es-ES" b="1" u="sng" dirty="0" smtClean="0">
              <a:latin typeface="Arial" pitchFamily="34" charset="0"/>
            </a:endParaRPr>
          </a:p>
          <a:p>
            <a:endParaRPr lang="es-BO"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sp>
        <p:nvSpPr>
          <p:cNvPr id="6" name="5 CuadroTexto"/>
          <p:cNvSpPr txBox="1"/>
          <p:nvPr/>
        </p:nvSpPr>
        <p:spPr>
          <a:xfrm>
            <a:off x="1071538" y="1214422"/>
            <a:ext cx="7215238" cy="3693319"/>
          </a:xfrm>
          <a:prstGeom prst="rect">
            <a:avLst/>
          </a:prstGeom>
          <a:noFill/>
        </p:spPr>
        <p:txBody>
          <a:bodyPr wrap="square" rtlCol="0">
            <a:spAutoFit/>
          </a:bodyPr>
          <a:lstStyle/>
          <a:p>
            <a:pPr marL="0" lvl="1"/>
            <a:r>
              <a:rPr lang="es-ES_tradnl" sz="2400" b="1" dirty="0" smtClean="0"/>
              <a:t>Dirección:</a:t>
            </a:r>
          </a:p>
          <a:p>
            <a:pPr marL="0" lvl="1"/>
            <a:endParaRPr lang="es-ES_tradnl" sz="2400" dirty="0" smtClean="0"/>
          </a:p>
          <a:p>
            <a:pPr marL="0" lvl="1" algn="just"/>
            <a:r>
              <a:rPr lang="es-ES_tradnl" sz="2400" dirty="0" smtClean="0"/>
              <a:t>Tiene como responsabilidad principal el determinar las metas organizacionales, las estrategias y el diseño organizacional que permitan a la entidad adaptarse al medio ambiente para cumplir con los objetivos empresariales.</a:t>
            </a:r>
          </a:p>
          <a:p>
            <a:pPr marL="0" lvl="1"/>
            <a:endParaRPr lang="es-ES_tradnl" sz="2400" dirty="0" smtClean="0"/>
          </a:p>
          <a:p>
            <a:pPr marL="0" lvl="1"/>
            <a:endParaRPr lang="es-ES_tradnl" sz="2400" dirty="0" smtClean="0"/>
          </a:p>
          <a:p>
            <a:endParaRPr lang="es-BO"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sp>
        <p:nvSpPr>
          <p:cNvPr id="6" name="5 CuadroTexto"/>
          <p:cNvSpPr txBox="1"/>
          <p:nvPr/>
        </p:nvSpPr>
        <p:spPr>
          <a:xfrm>
            <a:off x="357158" y="1214422"/>
            <a:ext cx="8358246" cy="6740307"/>
          </a:xfrm>
          <a:prstGeom prst="rect">
            <a:avLst/>
          </a:prstGeom>
          <a:noFill/>
        </p:spPr>
        <p:txBody>
          <a:bodyPr wrap="square" rtlCol="0">
            <a:spAutoFit/>
          </a:bodyPr>
          <a:lstStyle/>
          <a:p>
            <a:r>
              <a:rPr lang="es-BO" b="1" dirty="0" smtClean="0"/>
              <a:t>Bibliografía:</a:t>
            </a:r>
          </a:p>
          <a:p>
            <a:r>
              <a:rPr lang="es-ES" dirty="0" err="1" smtClean="0"/>
              <a:t>Kontz</a:t>
            </a:r>
            <a:r>
              <a:rPr lang="es-ES" dirty="0" smtClean="0"/>
              <a:t>, Harold: “Administración, perspectiva global” Mc </a:t>
            </a:r>
            <a:r>
              <a:rPr lang="es-ES" dirty="0" err="1" smtClean="0"/>
              <a:t>Graw</a:t>
            </a:r>
            <a:r>
              <a:rPr lang="es-ES" dirty="0" smtClean="0"/>
              <a:t> Hill, 12 va edición México 2003</a:t>
            </a:r>
            <a:endParaRPr lang="es-BO" dirty="0" smtClean="0"/>
          </a:p>
          <a:p>
            <a:r>
              <a:rPr lang="es-ES" dirty="0" err="1" smtClean="0"/>
              <a:t>Stoner</a:t>
            </a:r>
            <a:r>
              <a:rPr lang="es-ES" dirty="0" smtClean="0"/>
              <a:t>, James y </a:t>
            </a:r>
            <a:r>
              <a:rPr lang="es-ES" dirty="0" err="1" smtClean="0"/>
              <a:t>Freeman</a:t>
            </a:r>
            <a:r>
              <a:rPr lang="es-ES" dirty="0" smtClean="0"/>
              <a:t>, “administración” </a:t>
            </a:r>
            <a:r>
              <a:rPr lang="es-ES" dirty="0" err="1" smtClean="0"/>
              <a:t>Prentice</a:t>
            </a:r>
            <a:r>
              <a:rPr lang="es-ES" dirty="0" smtClean="0"/>
              <a:t> Hall, 6 ed. México, 1996</a:t>
            </a:r>
            <a:endParaRPr lang="es-BO" dirty="0" smtClean="0"/>
          </a:p>
          <a:p>
            <a:r>
              <a:rPr lang="es-ES" dirty="0" err="1" smtClean="0"/>
              <a:t>Robins</a:t>
            </a:r>
            <a:r>
              <a:rPr lang="es-ES" dirty="0" smtClean="0"/>
              <a:t>, </a:t>
            </a:r>
            <a:r>
              <a:rPr lang="es-ES" dirty="0" err="1" smtClean="0"/>
              <a:t>Coulter</a:t>
            </a:r>
            <a:r>
              <a:rPr lang="es-ES" dirty="0" smtClean="0"/>
              <a:t>, Administración </a:t>
            </a:r>
            <a:r>
              <a:rPr lang="es-ES" dirty="0" err="1" smtClean="0"/>
              <a:t>Mc.</a:t>
            </a:r>
            <a:r>
              <a:rPr lang="es-ES" dirty="0" smtClean="0"/>
              <a:t> </a:t>
            </a:r>
            <a:r>
              <a:rPr lang="es-ES" dirty="0" err="1" smtClean="0"/>
              <a:t>Graw</a:t>
            </a:r>
            <a:r>
              <a:rPr lang="es-ES" dirty="0" smtClean="0"/>
              <a:t> Hill 5 ed. México 1996</a:t>
            </a:r>
            <a:endParaRPr lang="es-BO" dirty="0" smtClean="0"/>
          </a:p>
          <a:p>
            <a:r>
              <a:rPr lang="es-ES" dirty="0" smtClean="0"/>
              <a:t>Hampton David, Administración, Mc </a:t>
            </a:r>
            <a:r>
              <a:rPr lang="es-ES" dirty="0" err="1" smtClean="0"/>
              <a:t>Graw</a:t>
            </a:r>
            <a:r>
              <a:rPr lang="es-ES" dirty="0" smtClean="0"/>
              <a:t> Hill 3 ed. México 1995</a:t>
            </a:r>
            <a:endParaRPr lang="es-BO" dirty="0" smtClean="0"/>
          </a:p>
          <a:p>
            <a:r>
              <a:rPr lang="es-ES" dirty="0" err="1" smtClean="0"/>
              <a:t>Chiavenato</a:t>
            </a:r>
            <a:r>
              <a:rPr lang="es-ES" dirty="0" smtClean="0"/>
              <a:t> </a:t>
            </a:r>
            <a:r>
              <a:rPr lang="es-ES" dirty="0" err="1" smtClean="0"/>
              <a:t>Idalberto</a:t>
            </a:r>
            <a:r>
              <a:rPr lang="es-ES" dirty="0" smtClean="0"/>
              <a:t>, Administración  en los nuevos tiempos, Mc </a:t>
            </a:r>
            <a:r>
              <a:rPr lang="es-ES" dirty="0" err="1" smtClean="0"/>
              <a:t>Graw</a:t>
            </a:r>
            <a:r>
              <a:rPr lang="es-ES" dirty="0" smtClean="0"/>
              <a:t> Hill 1 ed. Colombia 2002</a:t>
            </a:r>
            <a:endParaRPr lang="es-BO" dirty="0" smtClean="0"/>
          </a:p>
          <a:p>
            <a:r>
              <a:rPr lang="es-ES" dirty="0" err="1" smtClean="0"/>
              <a:t>Bateman</a:t>
            </a:r>
            <a:r>
              <a:rPr lang="es-ES" dirty="0" smtClean="0"/>
              <a:t> Thomas, administración una ventaja competitiva, Mc </a:t>
            </a:r>
            <a:r>
              <a:rPr lang="es-ES" dirty="0" err="1" smtClean="0"/>
              <a:t>Graw</a:t>
            </a:r>
            <a:r>
              <a:rPr lang="es-ES" dirty="0" smtClean="0"/>
              <a:t> Hill 1 ed. México 2003</a:t>
            </a:r>
          </a:p>
          <a:p>
            <a:r>
              <a:rPr lang="es-ES" dirty="0" smtClean="0"/>
              <a:t>5 s+1 Presentación institucional convención nacional Línea Italia. Ing. Moisés Covarrubias Aguascalientes, México 2008</a:t>
            </a:r>
          </a:p>
          <a:p>
            <a:endParaRPr lang="es-ES" dirty="0" smtClean="0"/>
          </a:p>
          <a:p>
            <a:r>
              <a:rPr lang="es-ES" dirty="0" err="1" smtClean="0"/>
              <a:t>Weblografía</a:t>
            </a:r>
            <a:endParaRPr lang="es-ES" dirty="0" smtClean="0"/>
          </a:p>
          <a:p>
            <a:r>
              <a:rPr lang="es-ES" dirty="0" err="1" smtClean="0"/>
              <a:t>Merki</a:t>
            </a:r>
            <a:r>
              <a:rPr lang="es-ES" dirty="0" smtClean="0"/>
              <a:t> &amp; </a:t>
            </a:r>
            <a:r>
              <a:rPr lang="es-ES" dirty="0" err="1" smtClean="0"/>
              <a:t>Merki</a:t>
            </a:r>
            <a:r>
              <a:rPr lang="es-ES" dirty="0" smtClean="0"/>
              <a:t> SALUD Una guía para el bienestar integral, </a:t>
            </a:r>
            <a:r>
              <a:rPr lang="es-ES" dirty="0" err="1" smtClean="0"/>
              <a:t>McGraw</a:t>
            </a:r>
            <a:r>
              <a:rPr lang="es-ES" dirty="0" smtClean="0"/>
              <a:t> Hill </a:t>
            </a:r>
            <a:r>
              <a:rPr lang="es-ES" dirty="0" err="1" smtClean="0"/>
              <a:t>Septima</a:t>
            </a:r>
            <a:r>
              <a:rPr lang="es-ES" dirty="0" smtClean="0"/>
              <a:t> Edición, capitulo 3</a:t>
            </a:r>
          </a:p>
          <a:p>
            <a:r>
              <a:rPr lang="es-BO" dirty="0" smtClean="0">
                <a:hlinkClick r:id="rId3"/>
              </a:rPr>
              <a:t>http://www.elprisma.com/apuntes/administracion_de_empresas/definicionmisionorganizacion</a:t>
            </a:r>
            <a:endParaRPr lang="es-BO" dirty="0" smtClean="0"/>
          </a:p>
          <a:p>
            <a:r>
              <a:rPr lang="es-BO" dirty="0" smtClean="0"/>
              <a:t>http://www.trabajo.com.mx/vision_de_una_empresa.htm</a:t>
            </a:r>
          </a:p>
          <a:p>
            <a:endParaRPr lang="es-BO" dirty="0" smtClean="0"/>
          </a:p>
          <a:p>
            <a:endParaRPr lang="es-BO" dirty="0" smtClean="0"/>
          </a:p>
          <a:p>
            <a:endParaRPr lang="es-ES" dirty="0" smtClean="0"/>
          </a:p>
          <a:p>
            <a:endParaRPr lang="es-BO" dirty="0" smtClean="0"/>
          </a:p>
          <a:p>
            <a:pPr algn="just"/>
            <a:endParaRPr lang="es-BO"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sp>
        <p:nvSpPr>
          <p:cNvPr id="6" name="5 CuadroTexto"/>
          <p:cNvSpPr txBox="1"/>
          <p:nvPr/>
        </p:nvSpPr>
        <p:spPr>
          <a:xfrm>
            <a:off x="1928794" y="1857364"/>
            <a:ext cx="5143536" cy="1754326"/>
          </a:xfrm>
          <a:prstGeom prst="rect">
            <a:avLst/>
          </a:prstGeom>
          <a:noFill/>
        </p:spPr>
        <p:txBody>
          <a:bodyPr wrap="square" rtlCol="0">
            <a:spAutoFit/>
          </a:bodyPr>
          <a:lstStyle/>
          <a:p>
            <a:pPr algn="ctr"/>
            <a:r>
              <a:rPr lang="es-BO" sz="3600" b="1" dirty="0" smtClean="0"/>
              <a:t>Por su valiosa atención</a:t>
            </a:r>
          </a:p>
          <a:p>
            <a:pPr algn="ctr"/>
            <a:endParaRPr lang="es-BO" sz="3600" b="1" dirty="0" smtClean="0"/>
          </a:p>
          <a:p>
            <a:pPr algn="ctr"/>
            <a:r>
              <a:rPr lang="es-BO" sz="3600" b="1" dirty="0" smtClean="0"/>
              <a:t>Mil gracias</a:t>
            </a:r>
            <a:endParaRPr lang="es-BO" sz="3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sp>
        <p:nvSpPr>
          <p:cNvPr id="6" name="5 CuadroTexto"/>
          <p:cNvSpPr txBox="1"/>
          <p:nvPr/>
        </p:nvSpPr>
        <p:spPr>
          <a:xfrm>
            <a:off x="500034" y="1357298"/>
            <a:ext cx="8358246" cy="1200329"/>
          </a:xfrm>
          <a:prstGeom prst="rect">
            <a:avLst/>
          </a:prstGeom>
          <a:noFill/>
        </p:spPr>
        <p:txBody>
          <a:bodyPr wrap="square" rtlCol="0">
            <a:spAutoFit/>
          </a:bodyPr>
          <a:lstStyle/>
          <a:p>
            <a:r>
              <a:rPr lang="es-BO" dirty="0" smtClean="0"/>
              <a:t>Para poseer una alta probabilidad de éxito en la dirección se debe de comprender cuales son las necesidades que pueden tener los empleados, para ello Abraham </a:t>
            </a:r>
            <a:r>
              <a:rPr lang="es-BO" dirty="0" err="1" smtClean="0"/>
              <a:t>Maslow</a:t>
            </a:r>
            <a:r>
              <a:rPr lang="es-BO" dirty="0" smtClean="0"/>
              <a:t> propuso su pirámide que hasta el  día de hoy sigue siendo utilizada por la empresas. </a:t>
            </a:r>
            <a:endParaRPr lang="es-BO" dirty="0"/>
          </a:p>
        </p:txBody>
      </p:sp>
      <p:pic>
        <p:nvPicPr>
          <p:cNvPr id="2050" name="Picture 2"/>
          <p:cNvPicPr>
            <a:picLocks noChangeAspect="1" noChangeArrowheads="1"/>
          </p:cNvPicPr>
          <p:nvPr/>
        </p:nvPicPr>
        <p:blipFill>
          <a:blip r:embed="rId3"/>
          <a:srcRect/>
          <a:stretch>
            <a:fillRect/>
          </a:stretch>
        </p:blipFill>
        <p:spPr bwMode="auto">
          <a:xfrm>
            <a:off x="2285984" y="3143248"/>
            <a:ext cx="4572000" cy="3429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sp>
        <p:nvSpPr>
          <p:cNvPr id="6" name="5 CuadroTexto"/>
          <p:cNvSpPr txBox="1"/>
          <p:nvPr/>
        </p:nvSpPr>
        <p:spPr>
          <a:xfrm>
            <a:off x="857224" y="1428736"/>
            <a:ext cx="8001056" cy="4893647"/>
          </a:xfrm>
          <a:prstGeom prst="rect">
            <a:avLst/>
          </a:prstGeom>
          <a:noFill/>
        </p:spPr>
        <p:txBody>
          <a:bodyPr wrap="square" rtlCol="0">
            <a:spAutoFit/>
          </a:bodyPr>
          <a:lstStyle/>
          <a:p>
            <a:pPr algn="just"/>
            <a:r>
              <a:rPr lang="es-ES" sz="2400" b="1" dirty="0" smtClean="0"/>
              <a:t>Necesidades fisiológicas</a:t>
            </a:r>
            <a:endParaRPr lang="es-BO" sz="2400" dirty="0" smtClean="0"/>
          </a:p>
          <a:p>
            <a:pPr algn="just"/>
            <a:r>
              <a:rPr lang="es-ES" sz="2400" dirty="0" smtClean="0"/>
              <a:t>Las necesidades fisiológicas son satisfechas mediante comida, bebidas, sueño, refugio, aire fresco, una temperatura apropiada, etc. Si todas las necesidades humanas dejan de ser satisfechas entonces las necesidades fisiológicas se convierten en la prioridad más alta.</a:t>
            </a:r>
          </a:p>
          <a:p>
            <a:pPr algn="just"/>
            <a:endParaRPr lang="es-ES" sz="2400" dirty="0" smtClean="0"/>
          </a:p>
          <a:p>
            <a:pPr algn="just"/>
            <a:r>
              <a:rPr lang="es-ES" sz="2400" b="1" dirty="0" smtClean="0"/>
              <a:t>Necesidades de seguridad</a:t>
            </a:r>
            <a:endParaRPr lang="es-BO" sz="2400" dirty="0" smtClean="0"/>
          </a:p>
          <a:p>
            <a:pPr algn="just"/>
            <a:r>
              <a:rPr lang="es-ES" sz="2400" dirty="0" smtClean="0"/>
              <a:t>Cuando las necesidades fisiológicas son satisfechas entonces el ser humano se vuelve hacia las necesidades de seguridad. La seguridad se convierte en el objetivo de principal prioridad sobre otros. Una sociedad tiende a proporcionar esta seguridad a sus miembros.</a:t>
            </a:r>
            <a:endParaRPr lang="es-BO"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sp>
        <p:nvSpPr>
          <p:cNvPr id="6" name="5 CuadroTexto"/>
          <p:cNvSpPr txBox="1"/>
          <p:nvPr/>
        </p:nvSpPr>
        <p:spPr>
          <a:xfrm>
            <a:off x="714348" y="1285860"/>
            <a:ext cx="8001056" cy="4955203"/>
          </a:xfrm>
          <a:prstGeom prst="rect">
            <a:avLst/>
          </a:prstGeom>
          <a:noFill/>
        </p:spPr>
        <p:txBody>
          <a:bodyPr wrap="square" rtlCol="0">
            <a:spAutoFit/>
          </a:bodyPr>
          <a:lstStyle/>
          <a:p>
            <a:pPr algn="just"/>
            <a:r>
              <a:rPr lang="es-ES" b="1" dirty="0" smtClean="0"/>
              <a:t>Necesidades de estima, Necesidad de Aceptación Social</a:t>
            </a:r>
            <a:endParaRPr lang="es-BO" dirty="0" smtClean="0"/>
          </a:p>
          <a:p>
            <a:pPr algn="just"/>
            <a:r>
              <a:rPr lang="es-ES" dirty="0" smtClean="0"/>
              <a:t>Esto se refiere a la valoración de uno mismo otorgada por otras personas. </a:t>
            </a:r>
            <a:endParaRPr lang="es-BO" dirty="0" smtClean="0"/>
          </a:p>
          <a:p>
            <a:pPr algn="just"/>
            <a:r>
              <a:rPr lang="es-ES" b="1" dirty="0" smtClean="0"/>
              <a:t>Necesidades del ser, Necesidades de Autoestima</a:t>
            </a:r>
            <a:endParaRPr lang="es-BO" dirty="0" smtClean="0"/>
          </a:p>
          <a:p>
            <a:pPr algn="just"/>
            <a:r>
              <a:rPr lang="es-ES" dirty="0" smtClean="0"/>
              <a:t>Es la necesidad instintiva de un ser humano de hacer lo máximo que pueden dar de sí sus habilidades únicas. </a:t>
            </a:r>
            <a:r>
              <a:rPr lang="es-ES" dirty="0" err="1" smtClean="0"/>
              <a:t>Maslow</a:t>
            </a:r>
            <a:r>
              <a:rPr lang="es-ES" dirty="0" smtClean="0"/>
              <a:t> lo describe de esta forma: "Un músico deba hacer música, un pintor, pintar, un poeta, escribir, si quiere estar en paz consigo mismo.</a:t>
            </a:r>
          </a:p>
          <a:p>
            <a:pPr algn="just"/>
            <a:r>
              <a:rPr lang="es-ES" b="1" dirty="0" smtClean="0"/>
              <a:t>Necesidades del ser, Necesidades de Autoestima</a:t>
            </a:r>
            <a:endParaRPr lang="es-BO" dirty="0" smtClean="0"/>
          </a:p>
          <a:p>
            <a:pPr algn="just"/>
            <a:r>
              <a:rPr lang="es-ES" dirty="0" smtClean="0"/>
              <a:t>Es la necesidad de lo que uno es capaz de dar, auto cumplimiento</a:t>
            </a:r>
            <a:endParaRPr lang="es-BO" dirty="0" smtClean="0"/>
          </a:p>
          <a:p>
            <a:pPr algn="just"/>
            <a:r>
              <a:rPr lang="es-ES" dirty="0" smtClean="0"/>
              <a:t>Motivación</a:t>
            </a:r>
            <a:endParaRPr lang="es-BO" dirty="0" smtClean="0"/>
          </a:p>
          <a:p>
            <a:pPr algn="just"/>
            <a:r>
              <a:rPr lang="es-ES" dirty="0" err="1" smtClean="0"/>
              <a:t>Maslow</a:t>
            </a:r>
            <a:r>
              <a:rPr lang="es-ES" dirty="0" smtClean="0"/>
              <a:t> nos ofrece varias claves en el ámbito de la </a:t>
            </a:r>
            <a:r>
              <a:rPr lang="es-ES" dirty="0" smtClean="0">
                <a:hlinkClick r:id="rId3"/>
              </a:rPr>
              <a:t>motivación</a:t>
            </a:r>
            <a:r>
              <a:rPr lang="es-ES" dirty="0" smtClean="0"/>
              <a:t>. Si queremos motivar a las personas que tenemos a nuestro alrededor debemos buscar que necesidades tienen satisfechas e intentar facilitar la consecución del escalón inmediatamente superior.</a:t>
            </a:r>
            <a:endParaRPr lang="es-BO" dirty="0" smtClean="0"/>
          </a:p>
          <a:p>
            <a:pPr algn="just"/>
            <a:endParaRPr lang="es-ES" b="1" dirty="0" smtClean="0"/>
          </a:p>
          <a:p>
            <a:pPr algn="just"/>
            <a:endParaRPr lang="es-BO" dirty="0" smtClean="0"/>
          </a:p>
          <a:p>
            <a:endParaRPr lang="es-ES" dirty="0" smtClean="0"/>
          </a:p>
          <a:p>
            <a:endParaRPr lang="es-BO"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sp>
        <p:nvSpPr>
          <p:cNvPr id="6" name="5 CuadroTexto"/>
          <p:cNvSpPr txBox="1"/>
          <p:nvPr/>
        </p:nvSpPr>
        <p:spPr>
          <a:xfrm>
            <a:off x="857224" y="1214423"/>
            <a:ext cx="7572428" cy="6740307"/>
          </a:xfrm>
          <a:prstGeom prst="rect">
            <a:avLst/>
          </a:prstGeom>
          <a:noFill/>
        </p:spPr>
        <p:txBody>
          <a:bodyPr wrap="square" rtlCol="0">
            <a:spAutoFit/>
          </a:bodyPr>
          <a:lstStyle/>
          <a:p>
            <a:r>
              <a:rPr lang="es-MX" b="1" dirty="0" smtClean="0">
                <a:solidFill>
                  <a:srgbClr val="990033"/>
                </a:solidFill>
              </a:rPr>
              <a:t>Douglas </a:t>
            </a:r>
            <a:r>
              <a:rPr lang="es-MX" b="1" dirty="0" err="1" smtClean="0">
                <a:solidFill>
                  <a:srgbClr val="990033"/>
                </a:solidFill>
              </a:rPr>
              <a:t>McGregor</a:t>
            </a:r>
            <a:r>
              <a:rPr lang="es-MX" b="1" dirty="0" smtClean="0"/>
              <a:t> </a:t>
            </a:r>
            <a:r>
              <a:rPr lang="es-MX" dirty="0" smtClean="0"/>
              <a:t>(1906-1964): </a:t>
            </a:r>
            <a:r>
              <a:rPr lang="es-MX" dirty="0" smtClean="0">
                <a:cs typeface="Times New Roman" pitchFamily="18" charset="0"/>
              </a:rPr>
              <a:t>Desarrolla la teoría X y </a:t>
            </a:r>
            <a:r>
              <a:rPr lang="es-MX" dirty="0" err="1" smtClean="0">
                <a:cs typeface="Times New Roman" pitchFamily="18" charset="0"/>
              </a:rPr>
              <a:t>Y</a:t>
            </a:r>
            <a:r>
              <a:rPr lang="es-MX" dirty="0" smtClean="0">
                <a:cs typeface="Times New Roman" pitchFamily="18" charset="0"/>
              </a:rPr>
              <a:t> donde se relaciona el comportamiento y el tipo de liderazgo que ejerce un directivo con la percepción que tiene de sus subalternos (</a:t>
            </a:r>
            <a:r>
              <a:rPr lang="es-MX" dirty="0" smtClean="0">
                <a:solidFill>
                  <a:srgbClr val="FF0000"/>
                </a:solidFill>
                <a:cs typeface="Times New Roman" pitchFamily="18" charset="0"/>
              </a:rPr>
              <a:t>tarea</a:t>
            </a:r>
            <a:r>
              <a:rPr lang="es-MX" dirty="0" smtClean="0">
                <a:cs typeface="Times New Roman" pitchFamily="18" charset="0"/>
              </a:rPr>
              <a:t>). </a:t>
            </a:r>
            <a:r>
              <a:rPr lang="es-ES" dirty="0" smtClean="0">
                <a:cs typeface="Times New Roman" pitchFamily="18" charset="0"/>
              </a:rPr>
              <a:t> </a:t>
            </a:r>
          </a:p>
          <a:p>
            <a:endParaRPr lang="es-ES" dirty="0" smtClean="0">
              <a:cs typeface="Times New Roman" pitchFamily="18" charset="0"/>
            </a:endParaRPr>
          </a:p>
          <a:p>
            <a:r>
              <a:rPr lang="es-BO" dirty="0" smtClean="0"/>
              <a:t>Teoría “ X”</a:t>
            </a:r>
            <a:br>
              <a:rPr lang="es-BO" dirty="0" smtClean="0"/>
            </a:br>
            <a:r>
              <a:rPr lang="es-BO" dirty="0" smtClean="0"/>
              <a:t/>
            </a:r>
            <a:br>
              <a:rPr lang="es-BO" dirty="0" smtClean="0"/>
            </a:br>
            <a:r>
              <a:rPr lang="es-BO" dirty="0" smtClean="0"/>
              <a:t>Su creador llamó a esta teoría “Hipótesis de la mediocridad de las masas”</a:t>
            </a:r>
            <a:br>
              <a:rPr lang="es-BO" dirty="0" smtClean="0"/>
            </a:br>
            <a:r>
              <a:rPr lang="es-BO" dirty="0" smtClean="0"/>
              <a:t/>
            </a:r>
            <a:br>
              <a:rPr lang="es-BO" dirty="0" smtClean="0"/>
            </a:br>
            <a:r>
              <a:rPr lang="es-BO" dirty="0" smtClean="0"/>
              <a:t>Sus principales principios son:</a:t>
            </a:r>
            <a:br>
              <a:rPr lang="es-BO" dirty="0" smtClean="0"/>
            </a:br>
            <a:r>
              <a:rPr lang="es-BO" dirty="0" smtClean="0"/>
              <a:t/>
            </a:r>
            <a:br>
              <a:rPr lang="es-BO" dirty="0" smtClean="0"/>
            </a:br>
            <a:r>
              <a:rPr lang="es-BO" dirty="0" smtClean="0"/>
              <a:t>1. Una persona promedio tiene aversión al trabajo y lo evitará en lo posible.</a:t>
            </a:r>
            <a:br>
              <a:rPr lang="es-BO" dirty="0" smtClean="0"/>
            </a:br>
            <a:r>
              <a:rPr lang="es-BO" dirty="0" smtClean="0"/>
              <a:t>2. Los seres humanos tienen que ser obligados, controlados, y a veces amenazados con sanciones para que se esfuercen en cumplir los objetivos de la organización.</a:t>
            </a:r>
            <a:br>
              <a:rPr lang="es-BO" dirty="0" smtClean="0"/>
            </a:br>
            <a:r>
              <a:rPr lang="es-BO" dirty="0" smtClean="0"/>
              <a:t>3. Que el ser humano promedio es perezoso y prefiere ser dirigido, evita las responsabilidades, tiene ambiciones y ante todo desea seguridad.</a:t>
            </a:r>
            <a:br>
              <a:rPr lang="es-BO" dirty="0" smtClean="0"/>
            </a:br>
            <a:r>
              <a:rPr lang="es-BO" dirty="0" smtClean="0"/>
              <a:t/>
            </a:r>
            <a:br>
              <a:rPr lang="es-BO" dirty="0" smtClean="0"/>
            </a:br>
            <a:r>
              <a:rPr lang="es-BO" dirty="0" err="1" smtClean="0"/>
              <a:t>Mc.Gregor</a:t>
            </a:r>
            <a:r>
              <a:rPr lang="es-BO" dirty="0" smtClean="0"/>
              <a:t>, planteaba que esta teoría no era imaginaria, sino real y que ésta influía en la estrategia de dirección. Supone también que las necesidades de orden inferior dominan a las personas.</a:t>
            </a:r>
            <a:br>
              <a:rPr lang="es-BO" dirty="0" smtClean="0"/>
            </a:br>
            <a:r>
              <a:rPr lang="es-BO" dirty="0" smtClean="0"/>
              <a:t/>
            </a:r>
            <a:br>
              <a:rPr lang="es-BO" dirty="0" smtClean="0"/>
            </a:br>
            <a:endParaRPr lang="es-ES" dirty="0" smtClean="0">
              <a:cs typeface="Times New Roman" pitchFamily="18" charset="0"/>
            </a:endParaRPr>
          </a:p>
          <a:p>
            <a:endParaRPr lang="es-BO" dirty="0" smtClean="0"/>
          </a:p>
          <a:p>
            <a:endParaRPr lang="es-BO"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sp>
        <p:nvSpPr>
          <p:cNvPr id="6" name="5 CuadroTexto"/>
          <p:cNvSpPr txBox="1"/>
          <p:nvPr/>
        </p:nvSpPr>
        <p:spPr>
          <a:xfrm>
            <a:off x="928630" y="1214422"/>
            <a:ext cx="8215370" cy="6186309"/>
          </a:xfrm>
          <a:prstGeom prst="rect">
            <a:avLst/>
          </a:prstGeom>
          <a:noFill/>
        </p:spPr>
        <p:txBody>
          <a:bodyPr wrap="square" rtlCol="0">
            <a:spAutoFit/>
          </a:bodyPr>
          <a:lstStyle/>
          <a:p>
            <a:r>
              <a:rPr lang="es-BO" dirty="0" smtClean="0"/>
              <a:t>Teoría “Y”</a:t>
            </a:r>
            <a:br>
              <a:rPr lang="es-BO" dirty="0" smtClean="0"/>
            </a:br>
            <a:r>
              <a:rPr lang="es-BO" dirty="0" smtClean="0"/>
              <a:t/>
            </a:r>
            <a:br>
              <a:rPr lang="es-BO" dirty="0" smtClean="0"/>
            </a:br>
            <a:r>
              <a:rPr lang="es-BO" dirty="0" smtClean="0"/>
              <a:t>Sus principales principios son:</a:t>
            </a:r>
            <a:br>
              <a:rPr lang="es-BO" dirty="0" smtClean="0"/>
            </a:br>
            <a:r>
              <a:rPr lang="es-BO" dirty="0" smtClean="0"/>
              <a:t/>
            </a:r>
            <a:br>
              <a:rPr lang="es-BO" dirty="0" smtClean="0"/>
            </a:br>
            <a:r>
              <a:rPr lang="es-BO" dirty="0" smtClean="0"/>
              <a:t>1. Que el esfuerzo físico y mental que se realiza en el trabajo es tan natural como el gastado en el juego, en el reposo.</a:t>
            </a:r>
            <a:br>
              <a:rPr lang="es-BO" dirty="0" smtClean="0"/>
            </a:br>
            <a:r>
              <a:rPr lang="es-BO" dirty="0" smtClean="0"/>
              <a:t/>
            </a:r>
            <a:br>
              <a:rPr lang="es-BO" dirty="0" smtClean="0"/>
            </a:br>
            <a:r>
              <a:rPr lang="es-BO" dirty="0" smtClean="0"/>
              <a:t>2. El esfuerzo necesario para la realización de los objetivos de la organización está en función de las recompensas asociadas con su logro y no necesariamente con el control externo y la amenaza de sanciones.</a:t>
            </a:r>
            <a:br>
              <a:rPr lang="es-BO" dirty="0" smtClean="0"/>
            </a:br>
            <a:r>
              <a:rPr lang="es-BO" dirty="0" smtClean="0"/>
              <a:t/>
            </a:r>
            <a:br>
              <a:rPr lang="es-BO" dirty="0" smtClean="0"/>
            </a:br>
            <a:r>
              <a:rPr lang="es-BO" dirty="0" smtClean="0"/>
              <a:t>3. El individuo medio, en condiciones deseadas, no sólo acepta responsabilidades, sino también acude a buscarlas.</a:t>
            </a:r>
            <a:br>
              <a:rPr lang="es-BO" dirty="0" smtClean="0"/>
            </a:br>
            <a:r>
              <a:rPr lang="es-BO" dirty="0" smtClean="0"/>
              <a:t/>
            </a:r>
            <a:br>
              <a:rPr lang="es-BO" dirty="0" smtClean="0"/>
            </a:br>
            <a:r>
              <a:rPr lang="es-BO" dirty="0" smtClean="0"/>
              <a:t>4. No son pocas y están bastante extendidas en las personas cualidades desarrolladas de imaginación, inventiva y de creatividad en la solución de los problemas de la organización.</a:t>
            </a:r>
            <a:br>
              <a:rPr lang="es-BO" dirty="0" smtClean="0"/>
            </a:br>
            <a:r>
              <a:rPr lang="es-BO" dirty="0" smtClean="0"/>
              <a:t/>
            </a:r>
            <a:br>
              <a:rPr lang="es-BO" dirty="0" smtClean="0"/>
            </a:br>
            <a:r>
              <a:rPr lang="es-BO" dirty="0" smtClean="0"/>
              <a:t>5. Los seres humanos ejercerán auto – dirección y auto – control en el cumplimiento de los objetivos con los que se está comprometido.</a:t>
            </a:r>
            <a:br>
              <a:rPr lang="es-BO" dirty="0" smtClean="0"/>
            </a:br>
            <a:r>
              <a:rPr lang="es-BO" dirty="0" smtClean="0"/>
              <a:t/>
            </a:r>
            <a:br>
              <a:rPr lang="es-BO" dirty="0" smtClean="0"/>
            </a:br>
            <a:endParaRPr lang="es-BO"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sp>
        <p:nvSpPr>
          <p:cNvPr id="6" name="5 CuadroTexto"/>
          <p:cNvSpPr txBox="1"/>
          <p:nvPr/>
        </p:nvSpPr>
        <p:spPr>
          <a:xfrm>
            <a:off x="785786" y="1714488"/>
            <a:ext cx="7858180" cy="3139321"/>
          </a:xfrm>
          <a:prstGeom prst="rect">
            <a:avLst/>
          </a:prstGeom>
          <a:noFill/>
        </p:spPr>
        <p:txBody>
          <a:bodyPr wrap="square" rtlCol="0">
            <a:spAutoFit/>
          </a:bodyPr>
          <a:lstStyle/>
          <a:p>
            <a:pPr algn="just">
              <a:spcBef>
                <a:spcPct val="50000"/>
              </a:spcBef>
            </a:pPr>
            <a:r>
              <a:rPr lang="es-MX" sz="2400" b="1" dirty="0" smtClean="0">
                <a:latin typeface="Arial" pitchFamily="34" charset="0"/>
              </a:rPr>
              <a:t>LIDERAZGO </a:t>
            </a:r>
          </a:p>
          <a:p>
            <a:pPr algn="just">
              <a:spcBef>
                <a:spcPct val="50000"/>
              </a:spcBef>
            </a:pPr>
            <a:r>
              <a:rPr lang="es-MX" sz="2400" dirty="0" smtClean="0">
                <a:latin typeface="Arial" pitchFamily="34" charset="0"/>
              </a:rPr>
              <a:t>Proceso de </a:t>
            </a:r>
            <a:r>
              <a:rPr lang="es-MX" sz="2400" b="1" dirty="0" smtClean="0">
                <a:latin typeface="Arial" pitchFamily="34" charset="0"/>
              </a:rPr>
              <a:t>INFLUIR </a:t>
            </a:r>
            <a:r>
              <a:rPr lang="es-MX" sz="2400" dirty="0" smtClean="0">
                <a:latin typeface="Arial" pitchFamily="34" charset="0"/>
              </a:rPr>
              <a:t>y </a:t>
            </a:r>
            <a:r>
              <a:rPr lang="es-MX" sz="2400" b="1" dirty="0" smtClean="0">
                <a:latin typeface="Arial" pitchFamily="34" charset="0"/>
              </a:rPr>
              <a:t>APOYAR</a:t>
            </a:r>
            <a:r>
              <a:rPr lang="es-MX" sz="2400" dirty="0" smtClean="0">
                <a:latin typeface="Arial" pitchFamily="34" charset="0"/>
              </a:rPr>
              <a:t> a los demás para que trabajen entusiastamente a favor del </a:t>
            </a:r>
            <a:r>
              <a:rPr lang="es-MX" sz="2400" b="1" dirty="0" smtClean="0">
                <a:latin typeface="Arial" pitchFamily="34" charset="0"/>
              </a:rPr>
              <a:t>CUMPLIMIENTO DE LAS METAS Y OBJETIVOS.</a:t>
            </a:r>
            <a:r>
              <a:rPr lang="es-MX" sz="2400" dirty="0" smtClean="0">
                <a:latin typeface="Arial" pitchFamily="34" charset="0"/>
              </a:rPr>
              <a:t> , es decir es el acto que identifica, desarrolla, canaliza y enriquece el potencial ya existente en una organización y sus miembros.</a:t>
            </a:r>
            <a:endParaRPr lang="es-ES" sz="2400" dirty="0" smtClean="0">
              <a:latin typeface="Arial" pitchFamily="34" charset="0"/>
            </a:endParaRPr>
          </a:p>
          <a:p>
            <a:endParaRPr lang="es-BO"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sp>
        <p:nvSpPr>
          <p:cNvPr id="6" name="5 CuadroTexto"/>
          <p:cNvSpPr txBox="1"/>
          <p:nvPr/>
        </p:nvSpPr>
        <p:spPr>
          <a:xfrm>
            <a:off x="2857488" y="785794"/>
            <a:ext cx="5000660" cy="5355312"/>
          </a:xfrm>
          <a:prstGeom prst="rect">
            <a:avLst/>
          </a:prstGeom>
          <a:noFill/>
        </p:spPr>
        <p:txBody>
          <a:bodyPr wrap="square" rtlCol="0">
            <a:spAutoFit/>
          </a:bodyPr>
          <a:lstStyle/>
          <a:p>
            <a:pPr>
              <a:spcBef>
                <a:spcPct val="50000"/>
              </a:spcBef>
            </a:pPr>
            <a:r>
              <a:rPr lang="es-MX" b="1" dirty="0" smtClean="0">
                <a:latin typeface="Arial" pitchFamily="34" charset="0"/>
              </a:rPr>
              <a:t>RASGOS DE LIDERAZGO</a:t>
            </a:r>
          </a:p>
          <a:p>
            <a:pPr lvl="4">
              <a:spcBef>
                <a:spcPct val="50000"/>
              </a:spcBef>
              <a:buFontTx/>
              <a:buChar char="•"/>
            </a:pPr>
            <a:r>
              <a:rPr lang="es-MX" dirty="0" smtClean="0">
                <a:latin typeface="Arial" pitchFamily="34" charset="0"/>
              </a:rPr>
              <a:t>Impulso personal</a:t>
            </a:r>
          </a:p>
          <a:p>
            <a:pPr lvl="4">
              <a:spcBef>
                <a:spcPct val="50000"/>
              </a:spcBef>
              <a:buFontTx/>
              <a:buChar char="•"/>
            </a:pPr>
            <a:r>
              <a:rPr lang="es-MX" dirty="0" smtClean="0">
                <a:latin typeface="Arial" pitchFamily="34" charset="0"/>
              </a:rPr>
              <a:t>Deseo de dirigir</a:t>
            </a:r>
          </a:p>
          <a:p>
            <a:pPr lvl="4">
              <a:spcBef>
                <a:spcPct val="50000"/>
              </a:spcBef>
              <a:buFontTx/>
              <a:buChar char="•"/>
            </a:pPr>
            <a:r>
              <a:rPr lang="es-MX" dirty="0" smtClean="0">
                <a:latin typeface="Arial" pitchFamily="34" charset="0"/>
              </a:rPr>
              <a:t>Seguridad en uno mismo</a:t>
            </a:r>
          </a:p>
          <a:p>
            <a:pPr lvl="4">
              <a:spcBef>
                <a:spcPct val="50000"/>
              </a:spcBef>
              <a:buFontTx/>
              <a:buChar char="•"/>
            </a:pPr>
            <a:r>
              <a:rPr lang="es-MX" dirty="0" smtClean="0">
                <a:latin typeface="Arial" pitchFamily="34" charset="0"/>
              </a:rPr>
              <a:t>Conocimientos en administración </a:t>
            </a:r>
          </a:p>
          <a:p>
            <a:pPr lvl="4">
              <a:spcBef>
                <a:spcPct val="50000"/>
              </a:spcBef>
              <a:buFontTx/>
              <a:buChar char="•"/>
            </a:pPr>
            <a:r>
              <a:rPr lang="es-MX" dirty="0" smtClean="0">
                <a:latin typeface="Arial" pitchFamily="34" charset="0"/>
              </a:rPr>
              <a:t>Creatividad y originalidad</a:t>
            </a:r>
          </a:p>
          <a:p>
            <a:pPr lvl="4">
              <a:spcBef>
                <a:spcPct val="50000"/>
              </a:spcBef>
              <a:buFontTx/>
              <a:buChar char="•"/>
            </a:pPr>
            <a:r>
              <a:rPr lang="es-MX" dirty="0" smtClean="0">
                <a:latin typeface="Arial" pitchFamily="34" charset="0"/>
              </a:rPr>
              <a:t>Afectividad positiva</a:t>
            </a:r>
          </a:p>
          <a:p>
            <a:pPr lvl="4">
              <a:spcBef>
                <a:spcPct val="50000"/>
              </a:spcBef>
              <a:buFontTx/>
              <a:buChar char="•"/>
            </a:pPr>
            <a:r>
              <a:rPr lang="es-MX" dirty="0" smtClean="0">
                <a:latin typeface="Arial" pitchFamily="34" charset="0"/>
              </a:rPr>
              <a:t>Flexibilidad y capacidad de adaptación </a:t>
            </a:r>
          </a:p>
          <a:p>
            <a:pPr lvl="4">
              <a:spcBef>
                <a:spcPct val="50000"/>
              </a:spcBef>
              <a:buFontTx/>
              <a:buChar char="•"/>
            </a:pPr>
            <a:r>
              <a:rPr lang="es-MX" dirty="0" smtClean="0">
                <a:latin typeface="Arial" pitchFamily="34" charset="0"/>
              </a:rPr>
              <a:t>Carisma</a:t>
            </a:r>
          </a:p>
          <a:p>
            <a:pPr lvl="4">
              <a:spcBef>
                <a:spcPct val="50000"/>
              </a:spcBef>
              <a:buFontTx/>
              <a:buChar char="•"/>
            </a:pPr>
            <a:r>
              <a:rPr lang="es-MX" dirty="0" smtClean="0">
                <a:latin typeface="Arial" pitchFamily="34" charset="0"/>
              </a:rPr>
              <a:t>Capacidad </a:t>
            </a:r>
            <a:r>
              <a:rPr lang="es-MX" dirty="0" err="1" smtClean="0">
                <a:latin typeface="Arial" pitchFamily="34" charset="0"/>
              </a:rPr>
              <a:t>cognocitiva</a:t>
            </a:r>
            <a:endParaRPr lang="es-MX" dirty="0" smtClean="0">
              <a:latin typeface="Arial" pitchFamily="34" charset="0"/>
            </a:endParaRPr>
          </a:p>
          <a:p>
            <a:pPr lvl="4">
              <a:spcBef>
                <a:spcPct val="50000"/>
              </a:spcBef>
              <a:buFontTx/>
              <a:buChar char="•"/>
            </a:pPr>
            <a:r>
              <a:rPr lang="es-MX" dirty="0" smtClean="0">
                <a:latin typeface="Arial" pitchFamily="34" charset="0"/>
              </a:rPr>
              <a:t>Honestidad e Integridad</a:t>
            </a:r>
            <a:endParaRPr lang="es-ES" dirty="0" smtClean="0">
              <a:latin typeface="Arial" pitchFamily="34" charset="0"/>
            </a:endParaRPr>
          </a:p>
          <a:p>
            <a:endParaRPr lang="es-BO"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4078</TotalTime>
  <Words>1154</Words>
  <Application>Microsoft Office PowerPoint</Application>
  <PresentationFormat>Presentación en pantalla (4:3)</PresentationFormat>
  <Paragraphs>102</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Metro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MEXICAN</dc:creator>
  <cp:lastModifiedBy>MEXICAN</cp:lastModifiedBy>
  <cp:revision>106</cp:revision>
  <dcterms:created xsi:type="dcterms:W3CDTF">2011-03-13T20:02:56Z</dcterms:created>
  <dcterms:modified xsi:type="dcterms:W3CDTF">2011-03-21T17:56:53Z</dcterms:modified>
</cp:coreProperties>
</file>